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7" r:id="rId6"/>
    <p:sldId id="259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 snapToObjects="1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435D08-E084-054F-BB39-D030A89B6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658894D-4097-4741-B435-5522284A1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173BC92-C7D9-3F41-895A-A791DB72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7882-0F4F-254A-82C3-A822BF322E48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0574BD-5A05-2A48-A6BA-2587B279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0D7618-C2F3-8840-93CF-4D1D7EED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3F-61E7-CA47-8ED5-B1009C8700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161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BB7B8C-5CA1-AB41-B74A-A986D982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DB4D0DD-E523-3B4E-A54B-CEDDA3DDB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A05FED-DC13-8C40-92FF-54AD67E7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7882-0F4F-254A-82C3-A822BF322E48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1E0E51F-E835-4449-843F-CB9205AE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053044B-F11A-7943-BE6D-D567A37E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3F-61E7-CA47-8ED5-B1009C8700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96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3EF016C-8C02-8D4D-9538-031948FA9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9EED9BA-7E03-574E-A4A1-FF970EAA6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1611F5-1DC7-314F-9532-7D50FC92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7882-0F4F-254A-82C3-A822BF322E48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4CAA9CE-F29F-3C47-8ACB-7B822DD5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CD0080B-B74D-BA46-BC13-820559FD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3F-61E7-CA47-8ED5-B1009C8700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19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6252EA-0605-3F49-A85B-88819A44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F9136F-A978-0444-B1BF-EF2F895EE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2EDD75E-CB0A-4640-BA51-EC7B6270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7882-0F4F-254A-82C3-A822BF322E48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5E1CB4E-7754-0C4D-9C47-6E30197A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CCA30FF-9905-324D-82B6-2F93B1DC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3F-61E7-CA47-8ED5-B1009C8700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000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27A0B4-1E02-B049-9F69-7AA8E802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E7B2035-B76A-6541-9DF0-83205E4FD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623A62-764E-6D44-90EC-64CD79E8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7882-0F4F-254A-82C3-A822BF322E48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6421F72-8701-6E42-A5D9-5F679AE2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7F7199E-E0CF-3C46-BB62-8A86F7D4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3F-61E7-CA47-8ED5-B1009C8700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48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6C92E5-D4CA-A243-94EF-E0B73B10B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4A6768-1768-1541-9DB5-07F4C7727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AD8DF2D-515E-5D4A-A5A3-FCFCA5C85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A80A162-3C5C-474C-BF99-7DE9F2E5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7882-0F4F-254A-82C3-A822BF322E48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61A6524-092B-4640-A1B6-9DA4213A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D39D012-AE8A-C049-880F-3A3D97A6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3F-61E7-CA47-8ED5-B1009C8700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81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5C41BA-9741-834E-8A04-37CA60C0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1085609-C7AF-C54F-9B36-19648F9E1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9D218D4-16F5-E843-9E52-BF0088682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DD4FE58-B886-EC43-B52A-8C01402BB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C26117D-DFFD-0C43-9CDB-2F8D572D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A72129B-9CDC-D44D-A48E-05D6BB6AF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7882-0F4F-254A-82C3-A822BF322E48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43EA85D-505F-854D-9947-FBC15B10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2C5B60A-A383-0046-A4F5-6EEA967D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3F-61E7-CA47-8ED5-B1009C8700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20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8790F6-B190-AF45-A8BD-CF24922E1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DD28104-76AF-414A-85E7-28254455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7882-0F4F-254A-82C3-A822BF322E48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94554A3-E612-8843-928D-ADD63DA2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B001A45-227C-F74A-AF37-6EFB3C70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3F-61E7-CA47-8ED5-B1009C8700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025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21DD9EB-E540-164B-9B95-8F017EEFA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7882-0F4F-254A-82C3-A822BF322E48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626B83E-55AA-6D4B-B999-2228CFD7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8A8FAD4-8C46-4E44-9D9E-4D189E06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3F-61E7-CA47-8ED5-B1009C8700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16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7928F2-28F3-4345-9A1A-57028A99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1423CE-6C73-8E4F-896D-CE4F94BB4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9744B1F-163F-C447-8007-B8FFAB81E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B62CB97-6140-0A44-9DEC-E2AEBCE3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7882-0F4F-254A-82C3-A822BF322E48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728E37A-7460-DA42-82A2-3EF07091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3338AE9-04FC-4C43-B756-DB85C8A8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3F-61E7-CA47-8ED5-B1009C8700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308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975D12-0067-684B-AB11-018964B0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05F64B2-D85F-5C45-862D-D20EA0D1D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D54DCF7-270F-7546-8D71-A71C60EE7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05F8F40-3015-0A49-B965-FD93D456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7882-0F4F-254A-82C3-A822BF322E48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C89CF54-1F4A-CF4A-A218-3C058A5B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2E14DB3-0CA9-1A44-A32D-3FB1A3D5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3F-61E7-CA47-8ED5-B1009C8700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207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99D4F1C-F808-904C-9B2B-1F795659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71B1A19-7A03-734F-A6C3-76F13D3E7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68F21F-ED54-1748-B926-58827EB73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47882-0F4F-254A-82C3-A822BF322E48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C8D5E54-B826-6640-B9AF-BA8C23499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941810-9784-6A4F-851A-797A23EF2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433F-61E7-CA47-8ED5-B1009C8700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077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Tam&#225;si_&#193;ron" TargetMode="External"/><Relationship Id="rId2" Type="http://schemas.openxmlformats.org/officeDocument/2006/relationships/hyperlink" Target="https://konyvtar.dia.hu/html/muvek/TAMASI/tamasi00101a_kv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amási Áron – Wikipédia">
            <a:extLst>
              <a:ext uri="{FF2B5EF4-FFF2-40B4-BE49-F238E27FC236}">
                <a16:creationId xmlns:a16="http://schemas.microsoft.com/office/drawing/2014/main" id="{2C3EABA0-9A67-4887-A735-7DDFA71D7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8" b="3693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A5475E6-1305-A04E-947F-C1DC0F978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Tamási Áron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E57AC24-4403-8D42-9BE7-2B8927034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Leitold Zsombor, Kovács Boldizsár, Szalóczi Gábor, Márfai Levente</a:t>
            </a:r>
          </a:p>
        </p:txBody>
      </p:sp>
    </p:spTree>
    <p:extLst>
      <p:ext uri="{BB962C8B-B14F-4D97-AF65-F5344CB8AC3E}">
        <p14:creationId xmlns:p14="http://schemas.microsoft.com/office/powerpoint/2010/main" val="3321207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458E28B-23A5-C94A-AD4C-CADFDE18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hu-HU" dirty="0"/>
              <a:t>ÉLETE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AFD24B-67AD-8342-A14E-5AD3A62B9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hu-HU" sz="1300"/>
              <a:t>Tamási Áron kisbirtokos, sokgyermekes, szegény székely földművescsalád gyermekeként született 1897. szeptember 19-én </a:t>
            </a:r>
            <a:r>
              <a:rPr lang="hu-HU" sz="1300" err="1"/>
              <a:t>Farkaslakán</a:t>
            </a:r>
            <a:r>
              <a:rPr lang="hu-HU" sz="1300"/>
              <a:t>. </a:t>
            </a:r>
          </a:p>
          <a:p>
            <a:r>
              <a:rPr lang="hu-HU" sz="1300"/>
              <a:t> Kilencéves korában pisztollyal ellőtte a bal hüvelykujját, ezért a szülők úgy határoztak, hogy taníttatni fogják, mert nem lesz képes elvégezni a gazdasági munkát. 1904-től </a:t>
            </a:r>
            <a:r>
              <a:rPr lang="hu-HU" sz="1300" err="1"/>
              <a:t>Farkaslakán</a:t>
            </a:r>
            <a:r>
              <a:rPr lang="hu-HU" sz="1300"/>
              <a:t> járt elemi iskolába. 1910-től a székelyudvarhelyi Római Katolikus Főgimnázium tanulója, 1916-ban behívták katonának. 1917-ben hadiérettségit tett Gyulafehérváron.</a:t>
            </a:r>
          </a:p>
          <a:p>
            <a:r>
              <a:rPr lang="hu-HU" sz="1300"/>
              <a:t>Ki akart törni az elődök paraszti életformájából, méghozzá nem is a szellemi élet, hanem a városi-polgári életforma felé. Ezért 1918. november 18-án megkezdte jogi tanulmányait a kolozsváriegyetemen, majd 1921-ben, miután diplomát szerzett, a Kereskedelmi Akadémián  tanult tovább, ahol 1922-ben kapott diplomát. Nevét is ekkoriban változtatta meg Tamás Jánosról Tamási Áronra. Tanulmányai befejeztével banktisztviselőként helyezkedett el előbb Kolozsváron, majd Brassóban.</a:t>
            </a:r>
          </a:p>
          <a:p>
            <a:r>
              <a:rPr lang="hu-HU" sz="1300"/>
              <a:t>Élt Amerikában, Erdélyben és Magyarországon is. Ezekben az országokban szerezte </a:t>
            </a:r>
            <a:r>
              <a:rPr lang="hu-HU" sz="1300" err="1"/>
              <a:t>műveihez</a:t>
            </a:r>
            <a:r>
              <a:rPr lang="hu-HU" sz="1300"/>
              <a:t> az </a:t>
            </a:r>
            <a:r>
              <a:rPr lang="hu-HU" sz="1300" err="1"/>
              <a:t>ichletet</a:t>
            </a:r>
            <a:r>
              <a:rPr lang="hu-HU" sz="1300"/>
              <a:t>, amelyeket a háborúk és a politikai helyzetek befolyásoltak és határoztak meg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amási Áron élete timeline | Timetoast timelines">
            <a:extLst>
              <a:ext uri="{FF2B5EF4-FFF2-40B4-BE49-F238E27FC236}">
                <a16:creationId xmlns:a16="http://schemas.microsoft.com/office/drawing/2014/main" id="{EF038578-B76C-4D1E-B3D8-EC99A25E9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8" r="18692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Tamási Áron a világban - Cultura.hu">
            <a:extLst>
              <a:ext uri="{FF2B5EF4-FFF2-40B4-BE49-F238E27FC236}">
                <a16:creationId xmlns:a16="http://schemas.microsoft.com/office/drawing/2014/main" id="{5D6E8A41-797A-49D5-A2CD-C08CA20B0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r="8859" b="-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5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Tartalom helye 13">
            <a:extLst>
              <a:ext uri="{FF2B5EF4-FFF2-40B4-BE49-F238E27FC236}">
                <a16:creationId xmlns:a16="http://schemas.microsoft.com/office/drawing/2014/main" id="{A69F6B8C-6315-482C-8B30-593253D30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40" t="23318" r="13606" b="22080"/>
          <a:stretch/>
        </p:blipFill>
        <p:spPr>
          <a:xfrm>
            <a:off x="7130446" y="603317"/>
            <a:ext cx="4777381" cy="292560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6C7231B-3453-6B4C-A218-64D9EE2F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NOVELLÁSKÖTETEI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B23F875-0669-0740-BDD6-264A7A2C4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A két háború között gyors egymást követően jelentek meg novelláskötetei, regényei is, közülük is az elsők között </a:t>
            </a:r>
            <a:r>
              <a:rPr lang="en-US" i="1"/>
              <a:t>A szűzmáriás királyfi</a:t>
            </a:r>
            <a:r>
              <a:rPr lang="en-US"/>
              <a:t>, amit javarészt még Amerikában írt, de csak hazatelepülése után fejezett be. Ezután jött a </a:t>
            </a:r>
            <a:r>
              <a:rPr lang="en-US" i="1"/>
              <a:t>Címeresek</a:t>
            </a:r>
            <a:r>
              <a:rPr lang="en-US"/>
              <a:t>, amelyekben az erdélyi világ feszültségeit rajzolta meg, majd fő műve, az </a:t>
            </a:r>
            <a:r>
              <a:rPr lang="en-US" i="1"/>
              <a:t>Ábel-trilógia</a:t>
            </a:r>
            <a:r>
              <a:rPr lang="en-US"/>
              <a:t>. Előbb az Ábel a rengetegben, majd folytatásai: </a:t>
            </a:r>
            <a:r>
              <a:rPr lang="en-US" i="1"/>
              <a:t>Ábel az országban</a:t>
            </a:r>
            <a:r>
              <a:rPr lang="en-US"/>
              <a:t> és </a:t>
            </a:r>
            <a:r>
              <a:rPr lang="en-US" i="1"/>
              <a:t>Ábel Amerikában</a:t>
            </a:r>
            <a:r>
              <a:rPr lang="en-US"/>
              <a:t>, melyek tartalmát javarészt saját életéből merítette.</a:t>
            </a:r>
          </a:p>
        </p:txBody>
      </p:sp>
      <p:pic>
        <p:nvPicPr>
          <p:cNvPr id="5122" name="Picture 2" descr="10 DB 1937- 1978 TAMÁSI ÁRON GYŰJTEMÉNY VEGYES KÖNYV CSOMAG EGYBEN - Könyv  | Galéria Savaria online piactér - Régiségek, műalkotások, lakberendezési  tárgyak és gyűjteményes darabok">
            <a:extLst>
              <a:ext uri="{FF2B5EF4-FFF2-40B4-BE49-F238E27FC236}">
                <a16:creationId xmlns:a16="http://schemas.microsoft.com/office/drawing/2014/main" id="{C502A84E-AD2C-4167-9467-B524E72D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94" y="3874109"/>
            <a:ext cx="3943659" cy="27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3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E3B37D7-999B-6241-9FAB-C1EDC036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MŰVEINEK MELLŐZÉSE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FAC8E1-01B9-8549-8A95-4F01992A7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hu-HU" sz="1500"/>
              <a:t>1947 őszén Tamási Áron ötven éves. Huszonöt éves írói jubileumának megünneplésére érdemes, de erre sem kerül sor. Úgy hírlik, nem a felső kultúrpolitikai vezetés mellőzi őt, hanem azok a közbülső potentátok szorítják pályaszélre, akik kiselejteztetnék a közkönyvtárakból a világirodalom számos nagy klasszikusát is, Révai József tudomása és beleegyezése nélkül.</a:t>
            </a:r>
          </a:p>
          <a:p>
            <a:r>
              <a:rPr lang="hu-HU" sz="1500"/>
              <a:t>Akkor negligálják Tamásit, amikor a legtöbbet dolgozik. Rengeteg a megírásra váró témája, s minden érdekli, ami az országban történik. 1949-ben tíz új novelláját közli egymás után a </a:t>
            </a:r>
            <a:r>
              <a:rPr lang="hu-HU" sz="1500" i="1"/>
              <a:t>Magyar Nemzet,</a:t>
            </a:r>
            <a:r>
              <a:rPr lang="hu-HU" sz="1500"/>
              <a:t> de önéletrajzi ciklusának első része, a </a:t>
            </a:r>
            <a:r>
              <a:rPr lang="hu-HU" sz="1500" i="1"/>
              <a:t>Bölcső és </a:t>
            </a:r>
            <a:r>
              <a:rPr lang="hu-HU" sz="1500" i="1" err="1"/>
              <a:t>Bagoly,</a:t>
            </a:r>
            <a:r>
              <a:rPr lang="hu-HU" sz="1500" err="1"/>
              <a:t>melyet</a:t>
            </a:r>
            <a:r>
              <a:rPr lang="hu-HU" sz="1500"/>
              <a:t> ugyanez évben írt, nem kerülhet egyhamar nyomdába. Újabb regény, színdarab előkészületei tartják lázban; kacérkodik a filmmel is, amely a színházhoz hasonlóan kollektív munka, de más jellegű feladat.</a:t>
            </a:r>
          </a:p>
          <a:p>
            <a:r>
              <a:rPr lang="hu-HU" sz="1500"/>
              <a:t> Egész estét kitöltő </a:t>
            </a:r>
            <a:r>
              <a:rPr lang="hu-HU" sz="1500" err="1"/>
              <a:t>színműveinek</a:t>
            </a:r>
            <a:r>
              <a:rPr lang="hu-HU" sz="1500"/>
              <a:t> bemutatását vagy felújítását nem engedélyezték, mint ahogy miszticizmussal vádolt regényeinek, novelláinak közreadását sem. A fővárosi Bábszínpadon, Vidám Színpadon és alkalmi pódiumokon csak olyan mesejátékainak és tréfás-szomorú jeleneteinek előadását tűrik meg, amelyek </a:t>
            </a:r>
            <a:r>
              <a:rPr lang="hu-HU" sz="1500" err="1"/>
              <a:t>átcsúsztak</a:t>
            </a:r>
            <a:r>
              <a:rPr lang="hu-HU" sz="1500"/>
              <a:t> a cenzúrán, mint az 1951-es keletű </a:t>
            </a:r>
            <a:r>
              <a:rPr lang="hu-HU" sz="1500" i="1"/>
              <a:t>Bor és víz:</a:t>
            </a:r>
            <a:r>
              <a:rPr lang="hu-HU" sz="1500"/>
              <a:t> a földosztás utáni visszás körülményeket karikírozó szüreti játék.</a:t>
            </a:r>
          </a:p>
          <a:p>
            <a:r>
              <a:rPr lang="hu-HU" sz="1500"/>
              <a:t>Néhány évig Tamási Áron számára sem volt más menedék, mint hogy ismét a folklórhoz nyúljon, s a néphit erejére támaszkodva alkosson a politikai zavarban </a:t>
            </a:r>
            <a:r>
              <a:rPr lang="hu-HU" sz="1500" err="1"/>
              <a:t>nyilvánosságravihetőt</a:t>
            </a:r>
            <a:r>
              <a:rPr lang="hu-HU" sz="1500"/>
              <a:t>. A bujdosót megfoszthatják ingóságaitól, de szellemi tudását, lelki gazdagságát nem vehetik el tőle. Aki dalolni tud, azt nem lehet végképp elhallgattatni.</a:t>
            </a:r>
          </a:p>
        </p:txBody>
      </p:sp>
    </p:spTree>
    <p:extLst>
      <p:ext uri="{BB962C8B-B14F-4D97-AF65-F5344CB8AC3E}">
        <p14:creationId xmlns:p14="http://schemas.microsoft.com/office/powerpoint/2010/main" val="200420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26B804E-74DC-FC44-87DC-530EC51A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hu-HU" dirty="0"/>
              <a:t>SZÍNJÁTÉKAI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FFB0F3CF-6DEA-42ED-8F60-D066E328C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56" t="51880" r="78072" b="13745"/>
          <a:stretch/>
        </p:blipFill>
        <p:spPr>
          <a:xfrm>
            <a:off x="6173858" y="2475308"/>
            <a:ext cx="4672361" cy="403633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64BB0EE-1141-4E0A-B702-69F9F27DF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20" r="78505" b="54471"/>
          <a:stretch/>
        </p:blipFill>
        <p:spPr>
          <a:xfrm>
            <a:off x="541665" y="2586539"/>
            <a:ext cx="4563758" cy="225827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CB42F512-C8B9-4DA8-BEFE-55889E76BA63}"/>
              </a:ext>
            </a:extLst>
          </p:cNvPr>
          <p:cNvSpPr txBox="1">
            <a:spLocks/>
          </p:cNvSpPr>
          <p:nvPr/>
        </p:nvSpPr>
        <p:spPr>
          <a:xfrm>
            <a:off x="838200" y="1376903"/>
            <a:ext cx="2878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1924-1942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FBFEA9F5-4ABB-4D37-AB9D-62E359CECBE6}"/>
              </a:ext>
            </a:extLst>
          </p:cNvPr>
          <p:cNvSpPr txBox="1">
            <a:spLocks/>
          </p:cNvSpPr>
          <p:nvPr/>
        </p:nvSpPr>
        <p:spPr>
          <a:xfrm>
            <a:off x="6875768" y="1350184"/>
            <a:ext cx="2878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1943-1966</a:t>
            </a:r>
          </a:p>
        </p:txBody>
      </p:sp>
      <p:pic>
        <p:nvPicPr>
          <p:cNvPr id="14" name="Picture 4" descr="1966. május 26-án halt meg Tamási Áron | Évfordulók, események | József  Attila Könyvtár - Dunaújváros">
            <a:extLst>
              <a:ext uri="{FF2B5EF4-FFF2-40B4-BE49-F238E27FC236}">
                <a16:creationId xmlns:a16="http://schemas.microsoft.com/office/drawing/2014/main" id="{A36B59A1-80B2-4C81-A769-097EA04A3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20" y="1636017"/>
            <a:ext cx="1680711" cy="174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A8768D4-B22F-428E-8BE9-04CD46AB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363" y="5289005"/>
            <a:ext cx="2089347" cy="1385328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FABDC226-D514-4FBC-884F-AD78A2D51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86" y="4609559"/>
            <a:ext cx="1083330" cy="1743075"/>
          </a:xfrm>
          <a:prstGeom prst="rect">
            <a:avLst/>
          </a:prstGeom>
        </p:spPr>
      </p:pic>
      <p:pic>
        <p:nvPicPr>
          <p:cNvPr id="17" name="Picture 6" descr="Mezei Mária – Bujdosó Lány (1980, Vinyl) - Discogs">
            <a:extLst>
              <a:ext uri="{FF2B5EF4-FFF2-40B4-BE49-F238E27FC236}">
                <a16:creationId xmlns:a16="http://schemas.microsoft.com/office/drawing/2014/main" id="{F6E3E10B-9C0F-40DB-84C6-F219398A6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689" y="96812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1C9D3B79-0DA1-4E15-9F68-145EAFCFE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0476" y="5151055"/>
            <a:ext cx="2273069" cy="151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1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Tamási Áron színdarabja a világ másik feléről | ma7.sk">
            <a:extLst>
              <a:ext uri="{FF2B5EF4-FFF2-40B4-BE49-F238E27FC236}">
                <a16:creationId xmlns:a16="http://schemas.microsoft.com/office/drawing/2014/main" id="{02628878-5DA4-4006-AA9D-7E78C16D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5209" y="520749"/>
            <a:ext cx="3989069" cy="56437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Arc 7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26B804E-74DC-FC44-87DC-530EC51A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93"/>
            <a:ext cx="5819077" cy="1325563"/>
          </a:xfrm>
        </p:spPr>
        <p:txBody>
          <a:bodyPr>
            <a:normAutofit/>
          </a:bodyPr>
          <a:lstStyle/>
          <a:p>
            <a:r>
              <a:rPr lang="hu-HU" dirty="0"/>
              <a:t>HULLÁMZÓ VŐLEGÉNY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530EED-E3E1-7D46-A9BE-F90338A2A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r>
              <a:rPr lang="hu-HU" sz="1300" dirty="0"/>
              <a:t>Tamási az irodalom és a művészetek feladatait mindig megkülönböztette a társadalmi szervezetek, politikai pártok célkitűzéseitől és módszereitől, napi politikájától is. Ezzel ugyancsak gyanút keltett azokban a körökben, amelyek az uniformizálást erőltették. Már az 1947 januárjában, a Nemzeti kamaraszínházában bemutatott darabját, a </a:t>
            </a:r>
            <a:r>
              <a:rPr lang="hu-HU" sz="1300" i="1" dirty="0"/>
              <a:t>Hullámzó vőlegény</a:t>
            </a:r>
            <a:r>
              <a:rPr lang="hu-HU" sz="1300" dirty="0"/>
              <a:t>-t némi huzavona előzte meg, főként a sajtó részéről. Tamási nem kitaposott úton járt, de meredek ösvényeken haladt előre, s a színházi szakemberek sokszor tanácstalanul nézték elakadásait. Azzal hozott ő újat, hogy az élet mindennapi eseményeit – sajátos szemlélete révén – erkölcsi példázatokká formálta át; a néprajzi kuriozitások ehhez csak alapanyagot szolgáltattak.</a:t>
            </a:r>
          </a:p>
          <a:p>
            <a:r>
              <a:rPr lang="hu-HU" sz="1300" dirty="0"/>
              <a:t>A </a:t>
            </a:r>
            <a:r>
              <a:rPr lang="hu-HU" sz="1300" i="1" dirty="0"/>
              <a:t>Hullámzó vőlegény</a:t>
            </a:r>
            <a:r>
              <a:rPr lang="hu-HU" sz="1300" dirty="0"/>
              <a:t> levegője és nyelvezete még jellegzetesen erdélyi; ez utóbbi semmiképp sem a szokványos társalgási stílus, ezért több figyelmet és odaadást kíván, mint az úgynevezett szalondrámák. Író és színház hatékony együttműködésére számít Tamási Áron; soha nem okvetetlenkedik, inkább elfogadja a színészek ötleteit. A rendezés dolgába, hangszerelésébe sem kíván beleszólni; csupán akkor tesz megjegyzést, ha írói szándékát eltorzítva látja, vagy azt tapasztalja, hogy az új magyar darabokat korántsem kíséri olyan figyelem és szeretet, mint a jó előre beharangozott külföldieket.</a:t>
            </a:r>
          </a:p>
          <a:p>
            <a:endParaRPr lang="hu-HU" sz="1300" dirty="0"/>
          </a:p>
        </p:txBody>
      </p:sp>
    </p:spTree>
    <p:extLst>
      <p:ext uri="{BB962C8B-B14F-4D97-AF65-F5344CB8AC3E}">
        <p14:creationId xmlns:p14="http://schemas.microsoft.com/office/powerpoint/2010/main" val="209083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FEA73D0-9C55-4E4E-AB6E-2FB9B118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hu-HU" dirty="0"/>
              <a:t>EGYES MŰVEINEK TÖRTÉNETE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BE72D2-81B9-4C42-BB87-B2CB2F6B8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r>
              <a:rPr lang="hu-HU" sz="2000" dirty="0"/>
              <a:t>A </a:t>
            </a:r>
            <a:r>
              <a:rPr lang="hu-HU" sz="2000" i="1" dirty="0"/>
              <a:t>Bujdosó lány</a:t>
            </a:r>
            <a:r>
              <a:rPr lang="hu-HU" sz="2000" dirty="0"/>
              <a:t> a Vidám Színpadon – Mezei Mária visszaemlékezése szerint – kilenc előadást ért meg,</a:t>
            </a:r>
          </a:p>
          <a:p>
            <a:r>
              <a:rPr lang="hu-HU" sz="2000" dirty="0"/>
              <a:t>Az </a:t>
            </a:r>
            <a:r>
              <a:rPr lang="hu-HU" sz="2000" i="1" dirty="0"/>
              <a:t>Ördögölő Józsiás</a:t>
            </a:r>
            <a:r>
              <a:rPr lang="hu-HU" sz="2000" dirty="0"/>
              <a:t>-t 1952 őszén, az Ifjúsági Színházzal létrejött megállapodás szerint írta meg Tamási. Az elkészült mesejátékot nem fogadták el, erre az író – az újabb kívánalmakat is figyelembe véve – átdolgozta az egészet, de a bemutató mégis elmaradt. Az </a:t>
            </a:r>
            <a:r>
              <a:rPr lang="hu-HU" sz="2000" i="1" dirty="0"/>
              <a:t>Ördögölő Józsiás</a:t>
            </a:r>
            <a:r>
              <a:rPr lang="hu-HU" sz="2000" dirty="0"/>
              <a:t> azonban – a többszöri szerződés, szövegmódosítás, illetve az 1960. évi zenés változat elkészülése ellenére – az író életében nem jutott színpadra.</a:t>
            </a:r>
          </a:p>
        </p:txBody>
      </p:sp>
      <p:pic>
        <p:nvPicPr>
          <p:cNvPr id="6150" name="Picture 6" descr="Ördögölő Józsiás nyári útja">
            <a:extLst>
              <a:ext uri="{FF2B5EF4-FFF2-40B4-BE49-F238E27FC236}">
                <a16:creationId xmlns:a16="http://schemas.microsoft.com/office/drawing/2014/main" id="{352FC3E6-05FC-4E0D-BA5F-40A6B8815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r="14838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Arc 14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8" name="Picture 4" descr="Tamási Áron – Szarka Gyula: Ördögölő Józsiás – a Soproni Petőfi Színház és  a Zentai Magyar Kamaraszínház előadása Esztergomban - ATEMPO.sk |  zenei-kulturális portál">
            <a:extLst>
              <a:ext uri="{FF2B5EF4-FFF2-40B4-BE49-F238E27FC236}">
                <a16:creationId xmlns:a16="http://schemas.microsoft.com/office/drawing/2014/main" id="{38149688-C86B-478F-984F-0428D78BD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" r="18302" b="2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ezei Mária ‎– Bujdosó Lány / Buday Dénes, Hajdú Júlia, Kerekes János,  Szenkár Dezso / HUNGAROTON 2X LP STEREO / SLPX 13874/75 - bibleinmylanguage">
            <a:extLst>
              <a:ext uri="{FF2B5EF4-FFF2-40B4-BE49-F238E27FC236}">
                <a16:creationId xmlns:a16="http://schemas.microsoft.com/office/drawing/2014/main" id="{C827C472-58DF-480F-92B8-C6280E702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r="42174" b="1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26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A9A49F4-6F3F-4613-BB75-119E00FF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JELENTŐS MŰVEI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144360-D9F0-4E46-B15A-4689BA7EF791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4234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Az </a:t>
            </a:r>
            <a:r>
              <a:rPr lang="en-US" sz="1500" i="1" dirty="0" err="1"/>
              <a:t>Ősvigasztalás</a:t>
            </a:r>
            <a:r>
              <a:rPr lang="en-US" sz="1500" dirty="0"/>
              <a:t> – mint a </a:t>
            </a:r>
            <a:r>
              <a:rPr lang="en-US" sz="1500" dirty="0" err="1"/>
              <a:t>pályakezdő</a:t>
            </a:r>
            <a:r>
              <a:rPr lang="en-US" sz="1500" dirty="0"/>
              <a:t> </a:t>
            </a:r>
            <a:r>
              <a:rPr lang="en-US" sz="1500" dirty="0" err="1"/>
              <a:t>író</a:t>
            </a:r>
            <a:r>
              <a:rPr lang="en-US" sz="1500" dirty="0"/>
              <a:t> </a:t>
            </a:r>
            <a:r>
              <a:rPr lang="en-US" sz="1500" dirty="0" err="1"/>
              <a:t>alkotása</a:t>
            </a:r>
            <a:r>
              <a:rPr lang="en-US" sz="1500" dirty="0"/>
              <a:t> – </a:t>
            </a:r>
            <a:r>
              <a:rPr lang="en-US" sz="1500" dirty="0" err="1"/>
              <a:t>meglepően</a:t>
            </a:r>
            <a:r>
              <a:rPr lang="en-US" sz="1500" dirty="0"/>
              <a:t> </a:t>
            </a:r>
            <a:r>
              <a:rPr lang="en-US" sz="1500" dirty="0" err="1"/>
              <a:t>jó</a:t>
            </a:r>
            <a:r>
              <a:rPr lang="en-US" sz="1500" dirty="0"/>
              <a:t> </a:t>
            </a:r>
            <a:r>
              <a:rPr lang="en-US" sz="1500" dirty="0" err="1"/>
              <a:t>teljesítmény</a:t>
            </a:r>
            <a:r>
              <a:rPr lang="en-US" sz="1500" dirty="0"/>
              <a:t>. </a:t>
            </a:r>
            <a:r>
              <a:rPr lang="en-US" sz="1500" dirty="0" err="1"/>
              <a:t>Formája</a:t>
            </a:r>
            <a:r>
              <a:rPr lang="en-US" sz="1500" dirty="0"/>
              <a:t> </a:t>
            </a:r>
            <a:r>
              <a:rPr lang="en-US" sz="1500" dirty="0" err="1"/>
              <a:t>szerint</a:t>
            </a:r>
            <a:r>
              <a:rPr lang="en-US" sz="1500" dirty="0"/>
              <a:t> </a:t>
            </a:r>
            <a:r>
              <a:rPr lang="en-US" sz="1500" dirty="0" err="1"/>
              <a:t>majdnem</a:t>
            </a:r>
            <a:r>
              <a:rPr lang="en-US" sz="1500" dirty="0"/>
              <a:t> </a:t>
            </a:r>
            <a:r>
              <a:rPr lang="en-US" sz="1500" dirty="0" err="1"/>
              <a:t>egyedül</a:t>
            </a:r>
            <a:r>
              <a:rPr lang="en-US" sz="1500" dirty="0"/>
              <a:t> </a:t>
            </a:r>
            <a:r>
              <a:rPr lang="en-US" sz="1500" dirty="0" err="1"/>
              <a:t>álló</a:t>
            </a:r>
            <a:r>
              <a:rPr lang="en-US" sz="1500" dirty="0"/>
              <a:t> </a:t>
            </a:r>
            <a:r>
              <a:rPr lang="en-US" sz="1500" dirty="0" err="1"/>
              <a:t>színműve</a:t>
            </a:r>
            <a:r>
              <a:rPr lang="en-US" sz="1500" dirty="0"/>
              <a:t> </a:t>
            </a:r>
            <a:r>
              <a:rPr lang="en-US" sz="1500" dirty="0" err="1"/>
              <a:t>Tamásinak</a:t>
            </a:r>
            <a:r>
              <a:rPr lang="en-US" sz="1500" dirty="0"/>
              <a:t>. A </a:t>
            </a:r>
            <a:r>
              <a:rPr lang="en-US" sz="1500" dirty="0" err="1"/>
              <a:t>cselekmény</a:t>
            </a:r>
            <a:r>
              <a:rPr lang="en-US" sz="1500" dirty="0"/>
              <a:t> </a:t>
            </a:r>
            <a:r>
              <a:rPr lang="en-US" sz="1500" dirty="0" err="1"/>
              <a:t>menetének</a:t>
            </a:r>
            <a:r>
              <a:rPr lang="en-US" sz="1500" dirty="0"/>
              <a:t> </a:t>
            </a:r>
            <a:r>
              <a:rPr lang="en-US" sz="1500" dirty="0" err="1"/>
              <a:t>megfelelően</a:t>
            </a:r>
            <a:r>
              <a:rPr lang="en-US" sz="1500" dirty="0"/>
              <a:t> </a:t>
            </a:r>
            <a:r>
              <a:rPr lang="en-US" sz="1500" dirty="0" err="1"/>
              <a:t>hajlékony</a:t>
            </a:r>
            <a:r>
              <a:rPr lang="en-US" sz="1500" dirty="0"/>
              <a:t>, </a:t>
            </a:r>
            <a:r>
              <a:rPr lang="en-US" sz="1500" dirty="0" err="1"/>
              <a:t>szinte</a:t>
            </a:r>
            <a:r>
              <a:rPr lang="en-US" sz="1500" dirty="0"/>
              <a:t> </a:t>
            </a:r>
            <a:r>
              <a:rPr lang="en-US" sz="1500" dirty="0" err="1"/>
              <a:t>jelenésenként</a:t>
            </a:r>
            <a:r>
              <a:rPr lang="en-US" sz="1500" dirty="0"/>
              <a:t> </a:t>
            </a:r>
            <a:r>
              <a:rPr lang="en-US" sz="1500" dirty="0" err="1"/>
              <a:t>változó</a:t>
            </a:r>
            <a:r>
              <a:rPr lang="en-US" sz="1500" dirty="0"/>
              <a:t>. Az </a:t>
            </a:r>
            <a:r>
              <a:rPr lang="en-US" sz="1500" dirty="0" err="1"/>
              <a:t>antik</a:t>
            </a:r>
            <a:r>
              <a:rPr lang="en-US" sz="1500" dirty="0"/>
              <a:t> </a:t>
            </a:r>
            <a:r>
              <a:rPr lang="en-US" sz="1500" dirty="0" err="1"/>
              <a:t>dráma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a </a:t>
            </a:r>
            <a:r>
              <a:rPr lang="en-US" sz="1500" dirty="0" err="1"/>
              <a:t>középkori</a:t>
            </a:r>
            <a:r>
              <a:rPr lang="en-US" sz="1500" dirty="0"/>
              <a:t> </a:t>
            </a:r>
            <a:r>
              <a:rPr lang="en-US" sz="1500" dirty="0" err="1"/>
              <a:t>misztériumjáték</a:t>
            </a:r>
            <a:r>
              <a:rPr lang="en-US" sz="1500" dirty="0"/>
              <a:t> </a:t>
            </a:r>
            <a:r>
              <a:rPr lang="en-US" sz="1500" dirty="0" err="1"/>
              <a:t>építő</a:t>
            </a:r>
            <a:r>
              <a:rPr lang="en-US" sz="1500" dirty="0"/>
              <a:t> </a:t>
            </a:r>
            <a:r>
              <a:rPr lang="en-US" sz="1500" dirty="0" err="1"/>
              <a:t>módszerét</a:t>
            </a:r>
            <a:r>
              <a:rPr lang="en-US" sz="1500" dirty="0"/>
              <a:t> a </a:t>
            </a:r>
            <a:r>
              <a:rPr lang="en-US" sz="1500" dirty="0" err="1"/>
              <a:t>későbbi</a:t>
            </a:r>
            <a:r>
              <a:rPr lang="en-US" sz="1500" dirty="0"/>
              <a:t> </a:t>
            </a:r>
            <a:r>
              <a:rPr lang="en-US" sz="1500" dirty="0" err="1"/>
              <a:t>parasztdrámák</a:t>
            </a:r>
            <a:r>
              <a:rPr lang="en-US" sz="1500" dirty="0"/>
              <a:t> </a:t>
            </a:r>
            <a:r>
              <a:rPr lang="en-US" sz="1500" dirty="0" err="1"/>
              <a:t>cselekményformáló</a:t>
            </a:r>
            <a:r>
              <a:rPr lang="en-US" sz="1500" dirty="0"/>
              <a:t> </a:t>
            </a:r>
            <a:r>
              <a:rPr lang="en-US" sz="1500" dirty="0" err="1"/>
              <a:t>fogásaival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a </a:t>
            </a:r>
            <a:r>
              <a:rPr lang="en-US" sz="1500" dirty="0" err="1"/>
              <a:t>formabontó</a:t>
            </a:r>
            <a:r>
              <a:rPr lang="en-US" sz="1500" dirty="0"/>
              <a:t> </a:t>
            </a:r>
            <a:r>
              <a:rPr lang="en-US" sz="1500" dirty="0" err="1"/>
              <a:t>avantgárd</a:t>
            </a:r>
            <a:r>
              <a:rPr lang="en-US" sz="1500" dirty="0"/>
              <a:t> </a:t>
            </a:r>
            <a:r>
              <a:rPr lang="en-US" sz="1500" dirty="0" err="1"/>
              <a:t>színház</a:t>
            </a:r>
            <a:r>
              <a:rPr lang="en-US" sz="1500" dirty="0"/>
              <a:t> </a:t>
            </a:r>
            <a:r>
              <a:rPr lang="en-US" sz="1500" dirty="0" err="1"/>
              <a:t>megoldásaival</a:t>
            </a:r>
            <a:r>
              <a:rPr lang="en-US" sz="1500" dirty="0"/>
              <a:t> </a:t>
            </a:r>
            <a:r>
              <a:rPr lang="en-US" sz="1500" dirty="0" err="1"/>
              <a:t>elegyítve</a:t>
            </a:r>
            <a:r>
              <a:rPr lang="en-US" sz="1500" dirty="0"/>
              <a:t> </a:t>
            </a:r>
            <a:r>
              <a:rPr lang="en-US" sz="1500" dirty="0" err="1"/>
              <a:t>próbál</a:t>
            </a:r>
            <a:r>
              <a:rPr lang="en-US" sz="1500" dirty="0"/>
              <a:t> </a:t>
            </a:r>
            <a:r>
              <a:rPr lang="en-US" sz="1500" dirty="0" err="1"/>
              <a:t>új</a:t>
            </a:r>
            <a:r>
              <a:rPr lang="en-US" sz="1500" dirty="0"/>
              <a:t> </a:t>
            </a:r>
            <a:r>
              <a:rPr lang="en-US" sz="1500" dirty="0" err="1"/>
              <a:t>minőséget</a:t>
            </a:r>
            <a:r>
              <a:rPr lang="en-US" sz="1500" dirty="0"/>
              <a:t> </a:t>
            </a:r>
            <a:r>
              <a:rPr lang="en-US" sz="1500" dirty="0" err="1"/>
              <a:t>teremteni</a:t>
            </a:r>
            <a:r>
              <a:rPr lang="en-US" sz="1500" dirty="0"/>
              <a:t>.</a:t>
            </a:r>
          </a:p>
          <a:p>
            <a:r>
              <a:rPr lang="hu-HU" sz="1500" dirty="0"/>
              <a:t>T</a:t>
            </a:r>
            <a:r>
              <a:rPr lang="en-US" sz="1500" dirty="0" err="1"/>
              <a:t>amási</a:t>
            </a:r>
            <a:r>
              <a:rPr lang="en-US" sz="1500" dirty="0"/>
              <a:t> </a:t>
            </a:r>
            <a:r>
              <a:rPr lang="en-US" sz="1500" dirty="0" err="1"/>
              <a:t>Áron</a:t>
            </a:r>
            <a:r>
              <a:rPr lang="en-US" sz="1500" dirty="0"/>
              <a:t> </a:t>
            </a:r>
            <a:r>
              <a:rPr lang="en-US" sz="1500" i="1" dirty="0" err="1"/>
              <a:t>Ősvigasztalás</a:t>
            </a:r>
            <a:r>
              <a:rPr lang="en-US" sz="1500" dirty="0"/>
              <a:t> </a:t>
            </a:r>
            <a:r>
              <a:rPr lang="en-US" sz="1500" dirty="0" err="1"/>
              <a:t>című</a:t>
            </a:r>
            <a:r>
              <a:rPr lang="en-US" sz="1500" dirty="0"/>
              <a:t> </a:t>
            </a:r>
            <a:r>
              <a:rPr lang="en-US" sz="1500" dirty="0" err="1"/>
              <a:t>drámája</a:t>
            </a:r>
            <a:r>
              <a:rPr lang="en-US" sz="1500" dirty="0"/>
              <a:t> </a:t>
            </a:r>
            <a:r>
              <a:rPr lang="en-US" sz="1500" dirty="0" err="1"/>
              <a:t>majdnem</a:t>
            </a:r>
            <a:r>
              <a:rPr lang="en-US" sz="1500" dirty="0"/>
              <a:t> </a:t>
            </a:r>
            <a:r>
              <a:rPr lang="en-US" sz="1500" dirty="0" err="1"/>
              <a:t>ötven</a:t>
            </a:r>
            <a:r>
              <a:rPr lang="en-US" sz="1500" dirty="0"/>
              <a:t> </a:t>
            </a:r>
            <a:r>
              <a:rPr lang="en-US" sz="1500" dirty="0" err="1"/>
              <a:t>évvel</a:t>
            </a:r>
            <a:r>
              <a:rPr lang="en-US" sz="1500" dirty="0"/>
              <a:t> a </a:t>
            </a:r>
            <a:r>
              <a:rPr lang="en-US" sz="1500" dirty="0" err="1"/>
              <a:t>megírása</a:t>
            </a:r>
            <a:r>
              <a:rPr lang="en-US" sz="1500" dirty="0"/>
              <a:t> </a:t>
            </a:r>
            <a:r>
              <a:rPr lang="en-US" sz="1500" dirty="0" err="1"/>
              <a:t>után</a:t>
            </a:r>
            <a:r>
              <a:rPr lang="en-US" sz="1500" dirty="0"/>
              <a:t> </a:t>
            </a:r>
            <a:r>
              <a:rPr lang="en-US" sz="1500" dirty="0" err="1"/>
              <a:t>került</a:t>
            </a:r>
            <a:r>
              <a:rPr lang="en-US" sz="1500" dirty="0"/>
              <a:t> a </a:t>
            </a:r>
            <a:r>
              <a:rPr lang="en-US" sz="1500" dirty="0" err="1"/>
              <a:t>nagyközönség</a:t>
            </a:r>
            <a:r>
              <a:rPr lang="en-US" sz="1500" dirty="0"/>
              <a:t> </a:t>
            </a:r>
            <a:r>
              <a:rPr lang="en-US" sz="1500" dirty="0" err="1"/>
              <a:t>elé</a:t>
            </a:r>
            <a:r>
              <a:rPr lang="en-US" sz="1500" dirty="0"/>
              <a:t>. </a:t>
            </a:r>
            <a:r>
              <a:rPr lang="en-US" sz="1500" dirty="0" err="1"/>
              <a:t>Tamási</a:t>
            </a:r>
            <a:r>
              <a:rPr lang="en-US" sz="1500" dirty="0"/>
              <a:t> </a:t>
            </a:r>
            <a:r>
              <a:rPr lang="en-US" sz="1500" dirty="0" err="1"/>
              <a:t>maga</a:t>
            </a:r>
            <a:r>
              <a:rPr lang="en-US" sz="1500" dirty="0"/>
              <a:t> is </a:t>
            </a:r>
            <a:r>
              <a:rPr lang="en-US" sz="1500" dirty="0" err="1"/>
              <a:t>elveszettnek</a:t>
            </a:r>
            <a:r>
              <a:rPr lang="en-US" sz="1500" dirty="0"/>
              <a:t> </a:t>
            </a:r>
            <a:r>
              <a:rPr lang="en-US" sz="1500" dirty="0" err="1"/>
              <a:t>hitte</a:t>
            </a:r>
            <a:r>
              <a:rPr lang="en-US" sz="1500" dirty="0"/>
              <a:t> </a:t>
            </a:r>
            <a:r>
              <a:rPr lang="en-US" sz="1500" dirty="0" err="1"/>
              <a:t>az</a:t>
            </a:r>
            <a:r>
              <a:rPr lang="en-US" sz="1500" dirty="0"/>
              <a:t> </a:t>
            </a:r>
            <a:r>
              <a:rPr lang="en-US" sz="1500" dirty="0" err="1"/>
              <a:t>Amerikában</a:t>
            </a:r>
            <a:r>
              <a:rPr lang="en-US" sz="1500" dirty="0"/>
              <a:t> </a:t>
            </a:r>
            <a:r>
              <a:rPr lang="en-US" sz="1500" dirty="0" err="1"/>
              <a:t>írt</a:t>
            </a:r>
            <a:r>
              <a:rPr lang="en-US" sz="1500" dirty="0"/>
              <a:t> „</a:t>
            </a:r>
            <a:r>
              <a:rPr lang="en-US" sz="1500" dirty="0" err="1"/>
              <a:t>komor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</a:t>
            </a:r>
            <a:r>
              <a:rPr lang="en-US" sz="1500" dirty="0" err="1"/>
              <a:t>darabos</a:t>
            </a:r>
            <a:r>
              <a:rPr lang="en-US" sz="1500" dirty="0"/>
              <a:t> </a:t>
            </a:r>
            <a:r>
              <a:rPr lang="en-US" sz="1500" dirty="0" err="1"/>
              <a:t>vázlat</a:t>
            </a:r>
            <a:r>
              <a:rPr lang="en-US" sz="1500" dirty="0"/>
              <a:t>”-</a:t>
            </a:r>
            <a:r>
              <a:rPr lang="en-US" sz="1500" dirty="0" err="1"/>
              <a:t>át</a:t>
            </a:r>
            <a:r>
              <a:rPr lang="en-US" sz="1500" dirty="0"/>
              <a:t>, </a:t>
            </a:r>
            <a:r>
              <a:rPr lang="en-US" sz="1500" dirty="0" err="1"/>
              <a:t>ahogy</a:t>
            </a:r>
            <a:r>
              <a:rPr lang="en-US" sz="1500" dirty="0"/>
              <a:t> </a:t>
            </a:r>
            <a:r>
              <a:rPr lang="en-US" sz="1500" dirty="0" err="1"/>
              <a:t>visszaemlékezéseiben</a:t>
            </a:r>
            <a:r>
              <a:rPr lang="en-US" sz="1500" dirty="0"/>
              <a:t> </a:t>
            </a:r>
            <a:r>
              <a:rPr lang="en-US" sz="1500" dirty="0" err="1"/>
              <a:t>nevezte</a:t>
            </a:r>
            <a:r>
              <a:rPr lang="en-US" sz="1500" dirty="0"/>
              <a:t>. </a:t>
            </a:r>
            <a:r>
              <a:rPr lang="en-US" sz="1500" dirty="0" err="1"/>
              <a:t>Egy</a:t>
            </a:r>
            <a:r>
              <a:rPr lang="en-US" sz="1500" dirty="0"/>
              <a:t> </a:t>
            </a:r>
            <a:r>
              <a:rPr lang="en-US" sz="1500" dirty="0" err="1"/>
              <a:t>kolozsvári</a:t>
            </a:r>
            <a:r>
              <a:rPr lang="en-US" sz="1500" dirty="0"/>
              <a:t> </a:t>
            </a:r>
            <a:r>
              <a:rPr lang="en-US" sz="1500" dirty="0" err="1"/>
              <a:t>drámapályázatra</a:t>
            </a:r>
            <a:r>
              <a:rPr lang="en-US" sz="1500" dirty="0"/>
              <a:t> </a:t>
            </a:r>
            <a:r>
              <a:rPr lang="en-US" sz="1500" dirty="0" err="1"/>
              <a:t>küldte</a:t>
            </a:r>
            <a:r>
              <a:rPr lang="en-US" sz="1500" dirty="0"/>
              <a:t> </a:t>
            </a:r>
            <a:r>
              <a:rPr lang="en-US" sz="1500" dirty="0" err="1"/>
              <a:t>haza</a:t>
            </a:r>
            <a:r>
              <a:rPr lang="en-US" sz="1500" dirty="0"/>
              <a:t> 1924-ben, </a:t>
            </a:r>
            <a:r>
              <a:rPr lang="en-US" sz="1500" dirty="0" err="1"/>
              <a:t>akkor</a:t>
            </a:r>
            <a:r>
              <a:rPr lang="en-US" sz="1500" dirty="0"/>
              <a:t>, </a:t>
            </a:r>
            <a:r>
              <a:rPr lang="en-US" sz="1500" dirty="0" err="1"/>
              <a:t>amikor</a:t>
            </a:r>
            <a:r>
              <a:rPr lang="en-US" sz="1500" dirty="0"/>
              <a:t> </a:t>
            </a:r>
            <a:r>
              <a:rPr lang="en-US" sz="1500" dirty="0" err="1"/>
              <a:t>az</a:t>
            </a:r>
            <a:r>
              <a:rPr lang="en-US" sz="1500" dirty="0"/>
              <a:t> </a:t>
            </a:r>
            <a:r>
              <a:rPr lang="en-US" sz="1500" dirty="0" err="1"/>
              <a:t>első</a:t>
            </a:r>
            <a:r>
              <a:rPr lang="en-US" sz="1500" dirty="0"/>
              <a:t> </a:t>
            </a:r>
            <a:r>
              <a:rPr lang="en-US" sz="1500" dirty="0" err="1"/>
              <a:t>világkatasztrófán</a:t>
            </a:r>
            <a:r>
              <a:rPr lang="en-US" sz="1500" dirty="0"/>
              <a:t> </a:t>
            </a:r>
            <a:r>
              <a:rPr lang="en-US" sz="1500" dirty="0" err="1"/>
              <a:t>átvergődött</a:t>
            </a:r>
            <a:r>
              <a:rPr lang="en-US" sz="1500" dirty="0"/>
              <a:t> </a:t>
            </a:r>
            <a:r>
              <a:rPr lang="en-US" sz="1500" dirty="0" err="1"/>
              <a:t>emberiség</a:t>
            </a:r>
            <a:r>
              <a:rPr lang="en-US" sz="1500" dirty="0"/>
              <a:t> </a:t>
            </a:r>
            <a:r>
              <a:rPr lang="en-US" sz="1500" dirty="0" err="1"/>
              <a:t>levegőért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</a:t>
            </a:r>
            <a:r>
              <a:rPr lang="en-US" sz="1500" dirty="0" err="1"/>
              <a:t>segítségért</a:t>
            </a:r>
            <a:r>
              <a:rPr lang="en-US" sz="1500" dirty="0"/>
              <a:t> </a:t>
            </a:r>
            <a:r>
              <a:rPr lang="en-US" sz="1500" dirty="0" err="1"/>
              <a:t>kiált</a:t>
            </a:r>
            <a:r>
              <a:rPr lang="en-US" sz="1500" dirty="0"/>
              <a:t>, </a:t>
            </a:r>
            <a:r>
              <a:rPr lang="en-US" sz="1500" dirty="0" err="1"/>
              <a:t>megváltásért</a:t>
            </a:r>
            <a:r>
              <a:rPr lang="en-US" sz="1500" dirty="0"/>
              <a:t> </a:t>
            </a:r>
            <a:r>
              <a:rPr lang="en-US" sz="1500" dirty="0" err="1"/>
              <a:t>esedezik</a:t>
            </a:r>
            <a:endParaRPr lang="en-US" sz="1500" dirty="0"/>
          </a:p>
          <a:p>
            <a:r>
              <a:rPr lang="en-US" sz="1500" dirty="0" err="1"/>
              <a:t>Tamási</a:t>
            </a:r>
            <a:r>
              <a:rPr lang="en-US" sz="1500" dirty="0"/>
              <a:t> </a:t>
            </a:r>
            <a:r>
              <a:rPr lang="en-US" sz="1500" dirty="0" err="1"/>
              <a:t>nem</a:t>
            </a:r>
            <a:r>
              <a:rPr lang="en-US" sz="1500" dirty="0"/>
              <a:t> </a:t>
            </a:r>
            <a:r>
              <a:rPr lang="en-US" sz="1500" dirty="0" err="1"/>
              <a:t>megelőzte</a:t>
            </a:r>
            <a:r>
              <a:rPr lang="en-US" sz="1500" dirty="0"/>
              <a:t> a </a:t>
            </a:r>
            <a:r>
              <a:rPr lang="en-US" sz="1500" dirty="0" err="1"/>
              <a:t>korát</a:t>
            </a:r>
            <a:r>
              <a:rPr lang="en-US" sz="1500" dirty="0"/>
              <a:t>, </a:t>
            </a:r>
            <a:r>
              <a:rPr lang="en-US" sz="1500" dirty="0" err="1"/>
              <a:t>hanem</a:t>
            </a:r>
            <a:r>
              <a:rPr lang="en-US" sz="1500" dirty="0"/>
              <a:t> </a:t>
            </a:r>
            <a:r>
              <a:rPr lang="en-US" sz="1500" dirty="0" err="1"/>
              <a:t>egyszerűen</a:t>
            </a:r>
            <a:r>
              <a:rPr lang="en-US" sz="1500" dirty="0"/>
              <a:t> </a:t>
            </a:r>
            <a:r>
              <a:rPr lang="en-US" sz="1500" dirty="0" err="1"/>
              <a:t>más</a:t>
            </a:r>
            <a:r>
              <a:rPr lang="en-US" sz="1500" dirty="0"/>
              <a:t>, </a:t>
            </a:r>
            <a:r>
              <a:rPr lang="en-US" sz="1500" dirty="0" err="1"/>
              <a:t>modernebb</a:t>
            </a:r>
            <a:r>
              <a:rPr lang="en-US" sz="1500" dirty="0"/>
              <a:t> </a:t>
            </a:r>
            <a:r>
              <a:rPr lang="en-US" sz="1500" dirty="0" err="1"/>
              <a:t>drámát</a:t>
            </a:r>
            <a:r>
              <a:rPr lang="en-US" sz="1500" dirty="0"/>
              <a:t> </a:t>
            </a:r>
            <a:r>
              <a:rPr lang="en-US" sz="1500" dirty="0" err="1"/>
              <a:t>írt</a:t>
            </a:r>
            <a:r>
              <a:rPr lang="en-US" sz="1500" dirty="0"/>
              <a:t>, mint </a:t>
            </a:r>
            <a:r>
              <a:rPr lang="en-US" sz="1500" dirty="0" err="1"/>
              <a:t>amilyenhez</a:t>
            </a:r>
            <a:r>
              <a:rPr lang="en-US" sz="1500" dirty="0"/>
              <a:t> a </a:t>
            </a:r>
            <a:r>
              <a:rPr lang="en-US" sz="1500" dirty="0" err="1"/>
              <a:t>húszas</a:t>
            </a:r>
            <a:r>
              <a:rPr lang="en-US" sz="1500" dirty="0"/>
              <a:t> </a:t>
            </a:r>
            <a:r>
              <a:rPr lang="en-US" sz="1500" dirty="0" err="1"/>
              <a:t>évek</a:t>
            </a:r>
            <a:r>
              <a:rPr lang="en-US" sz="1500" dirty="0"/>
              <a:t> </a:t>
            </a:r>
            <a:r>
              <a:rPr lang="en-US" sz="1500" dirty="0" err="1"/>
              <a:t>magyar</a:t>
            </a:r>
            <a:r>
              <a:rPr lang="en-US" sz="1500" dirty="0"/>
              <a:t> </a:t>
            </a:r>
            <a:r>
              <a:rPr lang="en-US" sz="1500" dirty="0" err="1"/>
              <a:t>irodalma</a:t>
            </a:r>
            <a:r>
              <a:rPr lang="en-US" sz="1500" dirty="0"/>
              <a:t>, </a:t>
            </a:r>
            <a:r>
              <a:rPr lang="en-US" sz="1500" dirty="0" err="1"/>
              <a:t>illetve</a:t>
            </a:r>
            <a:r>
              <a:rPr lang="en-US" sz="1500" dirty="0"/>
              <a:t> </a:t>
            </a:r>
            <a:r>
              <a:rPr lang="en-US" sz="1500" dirty="0" err="1"/>
              <a:t>színházi</a:t>
            </a:r>
            <a:r>
              <a:rPr lang="en-US" sz="1500" dirty="0"/>
              <a:t> </a:t>
            </a:r>
            <a:r>
              <a:rPr lang="en-US" sz="1500" dirty="0" err="1"/>
              <a:t>közönsége</a:t>
            </a:r>
            <a:r>
              <a:rPr lang="en-US" sz="1500" dirty="0"/>
              <a:t> </a:t>
            </a:r>
            <a:r>
              <a:rPr lang="en-US" sz="1500" dirty="0" err="1"/>
              <a:t>szokott</a:t>
            </a:r>
            <a:r>
              <a:rPr lang="en-US" sz="1500" dirty="0"/>
              <a:t>, </a:t>
            </a:r>
            <a:r>
              <a:rPr lang="en-US" sz="1500" dirty="0" err="1"/>
              <a:t>vagy</a:t>
            </a:r>
            <a:r>
              <a:rPr lang="en-US" sz="1500" dirty="0"/>
              <a:t> </a:t>
            </a:r>
            <a:r>
              <a:rPr lang="en-US" sz="1500" dirty="0" err="1"/>
              <a:t>amilyent</a:t>
            </a:r>
            <a:r>
              <a:rPr lang="en-US" sz="1500" dirty="0"/>
              <a:t> </a:t>
            </a:r>
            <a:r>
              <a:rPr lang="en-US" sz="1500" dirty="0" err="1"/>
              <a:t>elvárt</a:t>
            </a:r>
            <a:r>
              <a:rPr lang="en-US" sz="1500" dirty="0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47D9198-C9B1-48E9-BDA0-08B6D5AFF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98" r="22967" b="1"/>
          <a:stretch/>
        </p:blipFill>
        <p:spPr>
          <a:xfrm>
            <a:off x="7901259" y="2727729"/>
            <a:ext cx="4569824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A7F7C03-58CE-4809-8E35-DC961636F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1" r="9753" b="-4"/>
          <a:stretch/>
        </p:blipFill>
        <p:spPr>
          <a:xfrm>
            <a:off x="6261606" y="1"/>
            <a:ext cx="3748219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D3F7BBF7-8530-4126-A67C-011F251A70D8}"/>
              </a:ext>
            </a:extLst>
          </p:cNvPr>
          <p:cNvSpPr txBox="1"/>
          <p:nvPr/>
        </p:nvSpPr>
        <p:spPr>
          <a:xfrm>
            <a:off x="1005668" y="1211567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/>
              <a:t>Ősvigasztalás</a:t>
            </a:r>
          </a:p>
        </p:txBody>
      </p:sp>
    </p:spTree>
    <p:extLst>
      <p:ext uri="{BB962C8B-B14F-4D97-AF65-F5344CB8AC3E}">
        <p14:creationId xmlns:p14="http://schemas.microsoft.com/office/powerpoint/2010/main" val="120220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A98E55-ED09-A14A-A080-69FC9E2E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41653"/>
          </a:xfrm>
        </p:spPr>
        <p:txBody>
          <a:bodyPr/>
          <a:lstStyle/>
          <a:p>
            <a:br>
              <a:rPr lang="hu-HU" dirty="0"/>
            </a:br>
            <a:r>
              <a:rPr lang="hu-HU" dirty="0"/>
              <a:t>Források:</a:t>
            </a:r>
            <a:br>
              <a:rPr lang="hu-HU" dirty="0"/>
            </a:br>
            <a:br>
              <a:rPr lang="hu-HU" sz="3200" dirty="0"/>
            </a:br>
            <a:r>
              <a:rPr lang="hu-HU" sz="3200" dirty="0">
                <a:hlinkClick r:id="rId2"/>
              </a:rPr>
              <a:t>https://konyvtar.dia.hu/html/muvek/TAMASI/tamasi00101a_kv.html</a:t>
            </a:r>
            <a:br>
              <a:rPr lang="hu-HU" sz="3200" dirty="0"/>
            </a:br>
            <a:br>
              <a:rPr lang="hu-HU" sz="3200" dirty="0"/>
            </a:br>
            <a:r>
              <a:rPr lang="hu-HU" sz="3200" dirty="0">
                <a:hlinkClick r:id="rId3"/>
              </a:rPr>
              <a:t>https://hu.wikipedia.org/wiki/Tamási_Áron</a:t>
            </a:r>
            <a:r>
              <a:rPr lang="hu-HU" sz="3200" dirty="0"/>
              <a:t>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CB5B520-24A5-4E33-BD53-92C11947E519}"/>
              </a:ext>
            </a:extLst>
          </p:cNvPr>
          <p:cNvSpPr txBox="1"/>
          <p:nvPr/>
        </p:nvSpPr>
        <p:spPr>
          <a:xfrm>
            <a:off x="3048930" y="5574939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800" dirty="0">
                <a:solidFill>
                  <a:srgbClr val="FF0000"/>
                </a:solidFill>
              </a:rPr>
              <a:t>Köszönjük a figyelmet</a:t>
            </a:r>
          </a:p>
        </p:txBody>
      </p:sp>
    </p:spTree>
    <p:extLst>
      <p:ext uri="{BB962C8B-B14F-4D97-AF65-F5344CB8AC3E}">
        <p14:creationId xmlns:p14="http://schemas.microsoft.com/office/powerpoint/2010/main" val="21270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1007</Words>
  <Application>Microsoft Office PowerPoint</Application>
  <PresentationFormat>Szélesvásznú</PresentationFormat>
  <Paragraphs>30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Tamási Áron</vt:lpstr>
      <vt:lpstr>ÉLETE</vt:lpstr>
      <vt:lpstr>NOVELLÁSKÖTETEI</vt:lpstr>
      <vt:lpstr>MŰVEINEK MELLŐZÉSE</vt:lpstr>
      <vt:lpstr>SZÍNJÁTÉKAI</vt:lpstr>
      <vt:lpstr>HULLÁMZÓ VŐLEGÉNY</vt:lpstr>
      <vt:lpstr>EGYES MŰVEINEK TÖRTÉNETE</vt:lpstr>
      <vt:lpstr>JELENTŐS MŰVEI</vt:lpstr>
      <vt:lpstr> Források:  https://konyvtar.dia.hu/html/muvek/TAMASI/tamasi00101a_kv.html  https://hu.wikipedia.org/wiki/Tamási_Áron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Microsoft Office User</dc:creator>
  <cp:lastModifiedBy>Helga Szalóczi</cp:lastModifiedBy>
  <cp:revision>11</cp:revision>
  <dcterms:created xsi:type="dcterms:W3CDTF">2022-03-20T07:56:33Z</dcterms:created>
  <dcterms:modified xsi:type="dcterms:W3CDTF">2022-03-20T20:56:14Z</dcterms:modified>
</cp:coreProperties>
</file>